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70" r:id="rId13"/>
    <p:sldId id="271" r:id="rId14"/>
    <p:sldId id="272"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8" autoAdjust="0"/>
    <p:restoredTop sz="94660"/>
  </p:normalViewPr>
  <p:slideViewPr>
    <p:cSldViewPr>
      <p:cViewPr varScale="1">
        <p:scale>
          <a:sx n="69" d="100"/>
          <a:sy n="69" d="100"/>
        </p:scale>
        <p:origin x="-56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C99E66A-2874-472E-9F4A-68E4E0F30A11}" type="datetimeFigureOut">
              <a:rPr lang="en-US" smtClean="0"/>
              <a:pPr/>
              <a:t>7/17/2009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4DC248-3A1B-4A10-9017-B45A89CFA7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4DC248-3A1B-4A10-9017-B45A89CFA7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4DC248-3A1B-4A10-9017-B45A89CFA7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4DC248-3A1B-4A10-9017-B45A89CFA744}"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4DC248-3A1B-4A10-9017-B45A89CFA744}"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4DC248-3A1B-4A10-9017-B45A89CFA744}"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4DC248-3A1B-4A10-9017-B45A89CFA74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4DC248-3A1B-4A10-9017-B45A89CFA744}"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C99E66A-2874-472E-9F4A-68E4E0F30A11}" type="datetimeFigureOut">
              <a:rPr lang="en-US" smtClean="0"/>
              <a:pPr/>
              <a:t>7/17/2009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4DC248-3A1B-4A10-9017-B45A89CFA7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C99E66A-2874-472E-9F4A-68E4E0F30A11}" type="datetimeFigureOut">
              <a:rPr lang="en-US" smtClean="0"/>
              <a:pPr/>
              <a:t>7/17/2009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4DC248-3A1B-4A10-9017-B45A89CFA74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C99E66A-2874-472E-9F4A-68E4E0F30A11}" type="datetimeFigureOut">
              <a:rPr lang="en-US" smtClean="0"/>
              <a:pPr/>
              <a:t>7/17/2009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4DC248-3A1B-4A10-9017-B45A89CFA744}"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C99E66A-2874-472E-9F4A-68E4E0F30A11}" type="datetimeFigureOut">
              <a:rPr lang="en-US" smtClean="0"/>
              <a:pPr/>
              <a:t>7/17/2009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4DC248-3A1B-4A10-9017-B45A89CFA74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file:///C:\Documents%20and%20Settings\STAFF\Desktop\The_Importance_of_April__1789__in_France_and_America.as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ideo" Target="file:///C:\Documents%20and%20Settings\STAFF\Desktop\Causes_of_the_French_Revolution.as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ideo" Target="file:///C:\Documents%20and%20Settings\STAFF\Desktop\The_Start_of_the_French_Revolution__Spring__1789.as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2800" dirty="0" smtClean="0"/>
              <a:t>Was the French Revolution inevitable?</a:t>
            </a:r>
          </a:p>
          <a:p>
            <a:r>
              <a:rPr lang="en-US" sz="2800" dirty="0" smtClean="0"/>
              <a:t>What social, moral, religious and political traditions were challenged by the ideas of Enlightenment thinkers such as Locke, Voltaire, Montesquieu, Kant, and Rousseau?</a:t>
            </a:r>
          </a:p>
          <a:p>
            <a:r>
              <a:rPr lang="en-US" sz="2800" dirty="0" smtClean="0"/>
              <a:t>In what ways did Enlightenment thinking challenge the “Old Order”/ “</a:t>
            </a:r>
            <a:r>
              <a:rPr lang="en-US" sz="2800" dirty="0" err="1" smtClean="0"/>
              <a:t>Ancien</a:t>
            </a:r>
            <a:r>
              <a:rPr lang="en-US" sz="2800" dirty="0" smtClean="0"/>
              <a:t> Regime”, and furthermore how did this thinking impact the course of the French Revolution?</a:t>
            </a:r>
            <a:endParaRPr lang="en-US" sz="2800" dirty="0"/>
          </a:p>
        </p:txBody>
      </p:sp>
      <p:sp>
        <p:nvSpPr>
          <p:cNvPr id="4" name="Title 3"/>
          <p:cNvSpPr>
            <a:spLocks noGrp="1"/>
          </p:cNvSpPr>
          <p:nvPr>
            <p:ph type="title"/>
          </p:nvPr>
        </p:nvSpPr>
        <p:spPr/>
        <p:txBody>
          <a:bodyPr/>
          <a:lstStyle/>
          <a:p>
            <a:r>
              <a:rPr lang="en-US" dirty="0" smtClean="0"/>
              <a:t>French Revolution - Origins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Sources of discontent</a:t>
            </a:r>
          </a:p>
          <a:p>
            <a:r>
              <a:rPr lang="en-US" dirty="0" smtClean="0"/>
              <a:t>F. Agriculture and the Peasants</a:t>
            </a:r>
          </a:p>
          <a:p>
            <a:r>
              <a:rPr lang="en-US" dirty="0" smtClean="0"/>
              <a:t> 5. Many lands and peasants passed under control of new wealthy middle classes</a:t>
            </a:r>
          </a:p>
          <a:p>
            <a:r>
              <a:rPr lang="en-US" dirty="0" smtClean="0"/>
              <a:t>  a. Harsher than nobility</a:t>
            </a:r>
          </a:p>
          <a:p>
            <a:r>
              <a:rPr lang="en-US" dirty="0" smtClean="0"/>
              <a:t>  b. Ignorant peasants could not find “justice”, ready to take matters in own hands when opportunity arose.</a:t>
            </a:r>
            <a:endParaRPr lang="en-US" dirty="0"/>
          </a:p>
        </p:txBody>
      </p:sp>
      <p:sp>
        <p:nvSpPr>
          <p:cNvPr id="3" name="Title 2"/>
          <p:cNvSpPr>
            <a:spLocks noGrp="1"/>
          </p:cNvSpPr>
          <p:nvPr>
            <p:ph type="title"/>
          </p:nvPr>
        </p:nvSpPr>
        <p:spPr/>
        <p:txBody>
          <a:bodyPr/>
          <a:lstStyle/>
          <a:p>
            <a:pPr algn="ctr"/>
            <a:r>
              <a:rPr lang="en-US" dirty="0" smtClean="0"/>
              <a:t>French Revolution - Origins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II.  Sources of Discontent</a:t>
            </a:r>
          </a:p>
          <a:p>
            <a:r>
              <a:rPr lang="en-US" dirty="0" smtClean="0"/>
              <a:t>G. Economic crisis and the worker</a:t>
            </a:r>
          </a:p>
          <a:p>
            <a:r>
              <a:rPr lang="en-US" dirty="0" smtClean="0"/>
              <a:t> 1. City populations growing rapidly</a:t>
            </a:r>
          </a:p>
          <a:p>
            <a:r>
              <a:rPr lang="en-US" dirty="0" smtClean="0"/>
              <a:t> 2. Lot city worker worsening</a:t>
            </a:r>
          </a:p>
          <a:p>
            <a:r>
              <a:rPr lang="en-US" dirty="0" smtClean="0"/>
              <a:t> 3. Wages up 22% (1730-1789)</a:t>
            </a:r>
          </a:p>
          <a:p>
            <a:r>
              <a:rPr lang="en-US" dirty="0" smtClean="0"/>
              <a:t> 4. Grain prices up 65% same period </a:t>
            </a:r>
          </a:p>
          <a:p>
            <a:r>
              <a:rPr lang="en-US" dirty="0" smtClean="0"/>
              <a:t> 5. Twenty percent of town workers indigent, adversely affected by numerous economic crises.</a:t>
            </a:r>
          </a:p>
          <a:p>
            <a:r>
              <a:rPr lang="en-US" dirty="0" smtClean="0"/>
              <a:t>6. Worst depression, 1788-1789, led to high prices, unemployment, and starvation</a:t>
            </a:r>
            <a:endParaRPr lang="en-US" dirty="0"/>
          </a:p>
        </p:txBody>
      </p:sp>
      <p:sp>
        <p:nvSpPr>
          <p:cNvPr id="3" name="Title 2"/>
          <p:cNvSpPr>
            <a:spLocks noGrp="1"/>
          </p:cNvSpPr>
          <p:nvPr>
            <p:ph type="title"/>
          </p:nvPr>
        </p:nvSpPr>
        <p:spPr/>
        <p:txBody>
          <a:bodyPr/>
          <a:lstStyle/>
          <a:p>
            <a:pPr algn="ctr"/>
            <a:r>
              <a:rPr lang="en-US" dirty="0" smtClean="0"/>
              <a:t>French Revolution - Origins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he_Importance_of_April__1789__in_France_and_America.asf">
            <a:hlinkClick r:id="" action="ppaction://media"/>
          </p:cNvPr>
          <p:cNvPicPr>
            <a:picLocks noRot="1" noChangeAspect="1"/>
          </p:cNvPicPr>
          <p:nvPr>
            <a:videoFile r:link="rId1"/>
          </p:nvPr>
        </p:nvPicPr>
        <p:blipFill>
          <a:blip r:embed="rId3"/>
          <a:stretch>
            <a:fillRect/>
          </a:stretch>
        </p:blipFill>
        <p:spPr>
          <a:xfrm>
            <a:off x="457200" y="228600"/>
            <a:ext cx="804672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auses_of_the_French_Revolution.asf">
            <a:hlinkClick r:id="" action="ppaction://media"/>
          </p:cNvPr>
          <p:cNvPicPr>
            <a:picLocks noRot="1" noChangeAspect="1"/>
          </p:cNvPicPr>
          <p:nvPr>
            <a:videoFile r:link="rId1"/>
          </p:nvPr>
        </p:nvPicPr>
        <p:blipFill>
          <a:blip r:embed="rId3"/>
          <a:stretch>
            <a:fillRect/>
          </a:stretch>
        </p:blipFill>
        <p:spPr>
          <a:xfrm>
            <a:off x="609600" y="381000"/>
            <a:ext cx="7823200" cy="5334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The_Start_of_the_French_Revolution__Spring__1789.asf">
            <a:hlinkClick r:id="" action="ppaction://media"/>
          </p:cNvPr>
          <p:cNvPicPr>
            <a:picLocks noRot="1" noChangeAspect="1"/>
          </p:cNvPicPr>
          <p:nvPr>
            <a:videoFile r:link="rId1"/>
          </p:nvPr>
        </p:nvPicPr>
        <p:blipFill>
          <a:blip r:embed="rId3"/>
          <a:stretch>
            <a:fillRect/>
          </a:stretch>
        </p:blipFill>
        <p:spPr>
          <a:xfrm>
            <a:off x="457200" y="304800"/>
            <a:ext cx="8046720" cy="5486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486400"/>
          </a:xfrm>
        </p:spPr>
        <p:txBody>
          <a:bodyPr>
            <a:normAutofit fontScale="92500"/>
          </a:bodyPr>
          <a:lstStyle/>
          <a:p>
            <a:r>
              <a:rPr lang="en-US" dirty="0" smtClean="0"/>
              <a:t>Intro.  - The French Revolution mounted the first effective challenge to </a:t>
            </a:r>
            <a:r>
              <a:rPr lang="en-US" b="1" u="sng" dirty="0" smtClean="0"/>
              <a:t>monarchial absolutism</a:t>
            </a:r>
            <a:r>
              <a:rPr lang="en-US" dirty="0" smtClean="0"/>
              <a:t> on behalf of </a:t>
            </a:r>
            <a:r>
              <a:rPr lang="en-US" b="1" u="sng" dirty="0" smtClean="0"/>
              <a:t>popular sovereignty</a:t>
            </a:r>
            <a:r>
              <a:rPr lang="en-US" dirty="0" smtClean="0"/>
              <a:t>. The creation of a </a:t>
            </a:r>
            <a:r>
              <a:rPr lang="en-US" b="1" u="sng" dirty="0" smtClean="0"/>
              <a:t>republican</a:t>
            </a:r>
            <a:r>
              <a:rPr lang="en-US" dirty="0" smtClean="0"/>
              <a:t> government in France and the diffusion of republican ideals in other European countries influenced the evolution of European </a:t>
            </a:r>
            <a:r>
              <a:rPr lang="en-US" b="1" u="sng" dirty="0" smtClean="0"/>
              <a:t>political</a:t>
            </a:r>
            <a:r>
              <a:rPr lang="en-US" dirty="0" smtClean="0"/>
              <a:t> life long after the Revolution ended. Issues of the rights of the people, the role of the state in society, the values of </a:t>
            </a:r>
            <a:r>
              <a:rPr lang="en-US" b="1" u="sng" dirty="0" smtClean="0"/>
              <a:t>democratic</a:t>
            </a:r>
            <a:r>
              <a:rPr lang="en-US" dirty="0" smtClean="0"/>
              <a:t> society, notions of “</a:t>
            </a:r>
            <a:r>
              <a:rPr lang="en-US" b="1" u="sng" dirty="0" smtClean="0"/>
              <a:t>left &amp; right</a:t>
            </a:r>
            <a:r>
              <a:rPr lang="en-US" dirty="0" smtClean="0"/>
              <a:t>” in political life, the concept of the “nation at arms,” the place of </a:t>
            </a:r>
            <a:r>
              <a:rPr lang="en-US" b="1" u="sng" dirty="0" smtClean="0"/>
              <a:t>religion</a:t>
            </a:r>
            <a:r>
              <a:rPr lang="en-US" dirty="0" smtClean="0"/>
              <a:t> in modern society and politics, and the question of </a:t>
            </a:r>
            <a:r>
              <a:rPr lang="en-US" b="1" u="sng" dirty="0" smtClean="0"/>
              <a:t>economic</a:t>
            </a:r>
            <a:r>
              <a:rPr lang="en-US" dirty="0" smtClean="0"/>
              <a:t> freedom and the sanctity of property came to dominate the political agenda.    Ideology of scarcity v. abundance</a:t>
            </a:r>
            <a:endParaRPr lang="en-US" dirty="0"/>
          </a:p>
        </p:txBody>
      </p:sp>
      <p:sp>
        <p:nvSpPr>
          <p:cNvPr id="3" name="Title 2"/>
          <p:cNvSpPr>
            <a:spLocks noGrp="1"/>
          </p:cNvSpPr>
          <p:nvPr>
            <p:ph type="title"/>
          </p:nvPr>
        </p:nvSpPr>
        <p:spPr>
          <a:xfrm>
            <a:off x="457200" y="0"/>
            <a:ext cx="8001000" cy="990600"/>
          </a:xfrm>
        </p:spPr>
        <p:txBody>
          <a:bodyPr/>
          <a:lstStyle/>
          <a:p>
            <a:pPr algn="ctr"/>
            <a:r>
              <a:rPr lang="en-US" dirty="0" smtClean="0"/>
              <a:t>The French Revolution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685800"/>
            <a:ext cx="8534400" cy="5867400"/>
          </a:xfrm>
        </p:spPr>
        <p:txBody>
          <a:bodyPr>
            <a:normAutofit fontScale="85000" lnSpcReduction="10000"/>
          </a:bodyPr>
          <a:lstStyle/>
          <a:p>
            <a:r>
              <a:rPr lang="en-US" dirty="0" smtClean="0"/>
              <a:t>Intro.  - The revolutionaries sought to make the French state more centralized and efficient, as well as “just.” Napoleon Bonaparte, who some historians consider the heir to the Revolution and others its betrayer, continued this process after his ascent to power in 1799.</a:t>
            </a:r>
          </a:p>
          <a:p>
            <a:r>
              <a:rPr lang="en-US" dirty="0" smtClean="0"/>
              <a:t>Modern </a:t>
            </a:r>
            <a:r>
              <a:rPr lang="en-US" b="1" u="sng" dirty="0" smtClean="0"/>
              <a:t>nationalism</a:t>
            </a:r>
            <a:r>
              <a:rPr lang="en-US" dirty="0" smtClean="0"/>
              <a:t>, too, has its roots in the French Revolution. The revolutionaries enthusiastically proclaimed principles they held to be universal. Among these were the sovereignty of the nation and the rights and duties of citizenship. French revolutionary wars of liberation and conquest contributed to the emergence or extension of </a:t>
            </a:r>
            <a:r>
              <a:rPr lang="en-US" b="1" u="sng" dirty="0" smtClean="0"/>
              <a:t>nationalism</a:t>
            </a:r>
            <a:r>
              <a:rPr lang="en-US" dirty="0" smtClean="0"/>
              <a:t> in other countries as well, ranging from England &amp; British to Central and southern Europe where educated Germans and Italians began to espouse nationalism in response to invading French armies.  What were the factors that forestalled a simple reform of the “</a:t>
            </a:r>
            <a:r>
              <a:rPr lang="en-US" dirty="0" err="1" smtClean="0">
                <a:solidFill>
                  <a:srgbClr val="FF0000"/>
                </a:solidFill>
              </a:rPr>
              <a:t>ancien</a:t>
            </a:r>
            <a:r>
              <a:rPr lang="en-US" smtClean="0">
                <a:solidFill>
                  <a:srgbClr val="FF0000"/>
                </a:solidFill>
              </a:rPr>
              <a:t>”</a:t>
            </a:r>
            <a:r>
              <a:rPr lang="en-US" smtClean="0"/>
              <a:t> </a:t>
            </a:r>
            <a:r>
              <a:rPr lang="en-US" dirty="0" smtClean="0"/>
              <a:t>regime and made revolution necessary?</a:t>
            </a:r>
            <a:endParaRPr lang="en-US" dirty="0"/>
          </a:p>
        </p:txBody>
      </p:sp>
      <p:sp>
        <p:nvSpPr>
          <p:cNvPr id="3" name="Title 2"/>
          <p:cNvSpPr>
            <a:spLocks noGrp="1"/>
          </p:cNvSpPr>
          <p:nvPr>
            <p:ph type="title"/>
          </p:nvPr>
        </p:nvSpPr>
        <p:spPr>
          <a:xfrm>
            <a:off x="381000" y="0"/>
            <a:ext cx="7924800" cy="792162"/>
          </a:xfrm>
        </p:spPr>
        <p:txBody>
          <a:bodyPr/>
          <a:lstStyle/>
          <a:p>
            <a:pPr algn="ctr"/>
            <a:r>
              <a:rPr lang="en-US" dirty="0" smtClean="0"/>
              <a:t>The French Revolution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dirty="0" smtClean="0"/>
              <a:t>Of the long range and immediate causes of the French Revolution, which were the most significant and why?  P, I, E, S ?</a:t>
            </a:r>
          </a:p>
          <a:p>
            <a:r>
              <a:rPr lang="en-US" sz="2800" b="1" dirty="0" smtClean="0"/>
              <a:t>Of the possible sources of discontent in France during the reign of Louis XVI, which of the following was the most important? Why? A. the “French class system”, B. the Catholic Church,  C. Trade and industry, </a:t>
            </a:r>
          </a:p>
          <a:p>
            <a:pPr>
              <a:buNone/>
            </a:pPr>
            <a:r>
              <a:rPr lang="en-US" sz="2800" b="1" dirty="0" smtClean="0"/>
              <a:t>    D. Agriculture and the peasants,  </a:t>
            </a:r>
          </a:p>
          <a:p>
            <a:pPr>
              <a:buNone/>
            </a:pPr>
            <a:r>
              <a:rPr lang="en-US" sz="2800" b="1" dirty="0" smtClean="0"/>
              <a:t>    E. the urban masses. </a:t>
            </a:r>
          </a:p>
          <a:p>
            <a:pPr>
              <a:buNone/>
            </a:pPr>
            <a:endParaRPr lang="en-US" dirty="0"/>
          </a:p>
        </p:txBody>
      </p:sp>
      <p:sp>
        <p:nvSpPr>
          <p:cNvPr id="3" name="Title 2"/>
          <p:cNvSpPr>
            <a:spLocks noGrp="1"/>
          </p:cNvSpPr>
          <p:nvPr>
            <p:ph type="title"/>
          </p:nvPr>
        </p:nvSpPr>
        <p:spPr/>
        <p:txBody>
          <a:bodyPr>
            <a:normAutofit/>
          </a:bodyPr>
          <a:lstStyle/>
          <a:p>
            <a:pPr algn="ctr"/>
            <a:r>
              <a:rPr lang="en-US" dirty="0" smtClean="0"/>
              <a:t>French Revolution – Origins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3000"/>
            <a:ext cx="8915400" cy="5486400"/>
          </a:xfrm>
        </p:spPr>
        <p:txBody>
          <a:bodyPr>
            <a:normAutofit lnSpcReduction="10000"/>
          </a:bodyPr>
          <a:lstStyle/>
          <a:p>
            <a:r>
              <a:rPr lang="en-US" dirty="0" smtClean="0"/>
              <a:t>I. </a:t>
            </a:r>
            <a:r>
              <a:rPr lang="en-US" sz="3200" dirty="0" smtClean="0"/>
              <a:t>American Revolution – cause of the French Revolution?</a:t>
            </a:r>
          </a:p>
          <a:p>
            <a:r>
              <a:rPr lang="en-US" dirty="0" smtClean="0"/>
              <a:t>French Utopia-seekers admired England to 1750, shifted admiration to America from 1767 on Influence of Benjamin Franklin    French aided American Revolution- aid ruined  French treasury</a:t>
            </a:r>
          </a:p>
          <a:p>
            <a:r>
              <a:rPr lang="en-US" dirty="0" smtClean="0"/>
              <a:t>Financial crisis of French government – </a:t>
            </a:r>
          </a:p>
          <a:p>
            <a:pPr marL="624078" indent="-514350">
              <a:buAutoNum type="arabicPeriod"/>
            </a:pPr>
            <a:r>
              <a:rPr lang="en-US" dirty="0" smtClean="0"/>
              <a:t>Debt interest exceeded annual income</a:t>
            </a:r>
          </a:p>
          <a:p>
            <a:pPr marL="624078" indent="-514350">
              <a:buAutoNum type="arabicPeriod"/>
            </a:pPr>
            <a:r>
              <a:rPr lang="en-US" dirty="0" smtClean="0"/>
              <a:t>Inability of government to change system</a:t>
            </a:r>
          </a:p>
          <a:p>
            <a:pPr marL="624078" indent="-514350">
              <a:buAutoNum type="arabicPeriod"/>
            </a:pPr>
            <a:r>
              <a:rPr lang="en-US" dirty="0" smtClean="0"/>
              <a:t>Three possible avenues of reform: repudiation;  raise taxes; revise tax structure</a:t>
            </a:r>
          </a:p>
          <a:p>
            <a:pPr marL="624078" indent="-514350">
              <a:buAutoNum type="arabicPeriod"/>
            </a:pPr>
            <a:r>
              <a:rPr lang="en-US" dirty="0" smtClean="0"/>
              <a:t>Controller General (Finance) </a:t>
            </a:r>
            <a:r>
              <a:rPr lang="en-US" dirty="0" err="1" smtClean="0"/>
              <a:t>Calonne</a:t>
            </a:r>
            <a:r>
              <a:rPr lang="en-US" dirty="0" smtClean="0"/>
              <a:t>, 1783-1787, tried revision of tax structure; failed</a:t>
            </a:r>
          </a:p>
          <a:p>
            <a:pPr marL="624078" indent="-514350">
              <a:buAutoNum type="arabicPeriod"/>
            </a:pPr>
            <a:endParaRPr lang="en-US" dirty="0"/>
          </a:p>
        </p:txBody>
      </p:sp>
      <p:sp>
        <p:nvSpPr>
          <p:cNvPr id="3" name="Title 2"/>
          <p:cNvSpPr>
            <a:spLocks noGrp="1"/>
          </p:cNvSpPr>
          <p:nvPr>
            <p:ph type="title"/>
          </p:nvPr>
        </p:nvSpPr>
        <p:spPr>
          <a:xfrm>
            <a:off x="457200" y="0"/>
            <a:ext cx="8229600" cy="1143000"/>
          </a:xfrm>
        </p:spPr>
        <p:txBody>
          <a:bodyPr/>
          <a:lstStyle/>
          <a:p>
            <a:pPr algn="ctr"/>
            <a:r>
              <a:rPr lang="en-US" dirty="0" smtClean="0"/>
              <a:t>French Revolution - Origins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990600"/>
            <a:ext cx="8382000" cy="5562600"/>
          </a:xfrm>
        </p:spPr>
        <p:txBody>
          <a:bodyPr>
            <a:normAutofit/>
          </a:bodyPr>
          <a:lstStyle/>
          <a:p>
            <a:r>
              <a:rPr lang="en-US" sz="3200" dirty="0" smtClean="0"/>
              <a:t>II. Sources of discontent in France</a:t>
            </a:r>
          </a:p>
          <a:p>
            <a:r>
              <a:rPr lang="en-US" dirty="0" smtClean="0"/>
              <a:t>A.  Louis XVI, incompetent king (1774-92)</a:t>
            </a:r>
          </a:p>
          <a:p>
            <a:r>
              <a:rPr lang="en-US" dirty="0" smtClean="0"/>
              <a:t>B.  Declining position of France in the world – Wars and economy </a:t>
            </a:r>
          </a:p>
          <a:p>
            <a:r>
              <a:rPr lang="en-US" dirty="0" smtClean="0"/>
              <a:t>C. French rigid social stratification – old class system out of date</a:t>
            </a:r>
          </a:p>
          <a:p>
            <a:r>
              <a:rPr lang="en-US" dirty="0" smtClean="0"/>
              <a:t>1. First Estate (Clergy)1% of Pop. – 10% Farmland</a:t>
            </a:r>
          </a:p>
          <a:p>
            <a:r>
              <a:rPr lang="en-US" dirty="0" smtClean="0"/>
              <a:t> a. Great variation in education, wealth</a:t>
            </a:r>
          </a:p>
          <a:p>
            <a:r>
              <a:rPr lang="en-US" dirty="0" smtClean="0"/>
              <a:t> b. More like occupational grouping (100,000)</a:t>
            </a:r>
          </a:p>
          <a:p>
            <a:r>
              <a:rPr lang="en-US" dirty="0" smtClean="0"/>
              <a:t>2. Second Estate  Nobility/Aristocracy  2% Pop. </a:t>
            </a:r>
          </a:p>
          <a:p>
            <a:r>
              <a:rPr lang="en-US" dirty="0" smtClean="0"/>
              <a:t> a.  Jealous of all privileges -  25-30% Farmland</a:t>
            </a:r>
          </a:p>
          <a:p>
            <a:r>
              <a:rPr lang="en-US" dirty="0" smtClean="0"/>
              <a:t> b. wanted to capture state from king (400,000)</a:t>
            </a:r>
          </a:p>
          <a:p>
            <a:endParaRPr lang="en-US" dirty="0"/>
          </a:p>
        </p:txBody>
      </p:sp>
      <p:sp>
        <p:nvSpPr>
          <p:cNvPr id="3" name="Title 2"/>
          <p:cNvSpPr>
            <a:spLocks noGrp="1"/>
          </p:cNvSpPr>
          <p:nvPr>
            <p:ph type="title"/>
          </p:nvPr>
        </p:nvSpPr>
        <p:spPr>
          <a:xfrm>
            <a:off x="457200" y="0"/>
            <a:ext cx="8153400" cy="990600"/>
          </a:xfrm>
        </p:spPr>
        <p:txBody>
          <a:bodyPr/>
          <a:lstStyle/>
          <a:p>
            <a:pPr algn="ctr"/>
            <a:r>
              <a:rPr lang="en-US" dirty="0" smtClean="0"/>
              <a:t>French Revolution - Origins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915400" cy="5334000"/>
          </a:xfrm>
        </p:spPr>
        <p:txBody>
          <a:bodyPr/>
          <a:lstStyle/>
          <a:p>
            <a:r>
              <a:rPr lang="en-US" sz="3200" dirty="0" smtClean="0"/>
              <a:t>II. Sources of discontent in France</a:t>
            </a:r>
          </a:p>
          <a:p>
            <a:r>
              <a:rPr lang="en-US" dirty="0" smtClean="0"/>
              <a:t>3. Third Estate - 97% of pop. 28,000,000</a:t>
            </a:r>
          </a:p>
          <a:p>
            <a:r>
              <a:rPr lang="en-US" dirty="0" smtClean="0"/>
              <a:t>     – 50% - 55% of farmland</a:t>
            </a:r>
          </a:p>
          <a:p>
            <a:r>
              <a:rPr lang="en-US" dirty="0" smtClean="0"/>
              <a:t> a. Massive conglomeration of unlike parts: bourgeoisie, middle class= wealthy industrialists, merchants, civil servants; artisans = blacksmiths, cobblers;  peasants = farmers, farm laborers</a:t>
            </a:r>
          </a:p>
          <a:p>
            <a:r>
              <a:rPr lang="en-US" dirty="0" smtClean="0"/>
              <a:t> b. </a:t>
            </a:r>
            <a:r>
              <a:rPr lang="en-US" b="1" i="1" dirty="0" err="1" smtClean="0"/>
              <a:t>Taille</a:t>
            </a:r>
            <a:r>
              <a:rPr lang="en-US" dirty="0" smtClean="0"/>
              <a:t> (property tax) bound Third estate together</a:t>
            </a:r>
          </a:p>
          <a:p>
            <a:r>
              <a:rPr lang="en-US" dirty="0" smtClean="0"/>
              <a:t> c. Bourgeoisie increasing angered as entrance to higher society (Robe) became more difficult – </a:t>
            </a:r>
          </a:p>
          <a:p>
            <a:pPr lvl="6"/>
            <a:r>
              <a:rPr lang="en-US" b="1" dirty="0" smtClean="0"/>
              <a:t>17</a:t>
            </a:r>
            <a:r>
              <a:rPr lang="en-US" b="1" baseline="30000" dirty="0" smtClean="0"/>
              <a:t>th</a:t>
            </a:r>
            <a:r>
              <a:rPr lang="en-US" b="1" dirty="0" smtClean="0"/>
              <a:t> century  2 in 3 nobles from Bourgeoisie,  1 in 4 in 18</a:t>
            </a:r>
            <a:r>
              <a:rPr lang="en-US" b="1" baseline="30000" dirty="0" smtClean="0"/>
              <a:t>th</a:t>
            </a:r>
            <a:r>
              <a:rPr lang="en-US" b="1" dirty="0" smtClean="0"/>
              <a:t> century.</a:t>
            </a:r>
          </a:p>
        </p:txBody>
      </p:sp>
      <p:sp>
        <p:nvSpPr>
          <p:cNvPr id="3" name="Title 2"/>
          <p:cNvSpPr>
            <a:spLocks noGrp="1"/>
          </p:cNvSpPr>
          <p:nvPr>
            <p:ph type="title"/>
          </p:nvPr>
        </p:nvSpPr>
        <p:spPr/>
        <p:txBody>
          <a:bodyPr/>
          <a:lstStyle/>
          <a:p>
            <a:pPr algn="ctr"/>
            <a:r>
              <a:rPr lang="en-US" dirty="0" smtClean="0"/>
              <a:t>French Revolution - Origins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French Revolution - Origins.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458200" cy="5486400"/>
          </a:xfrm>
        </p:spPr>
        <p:txBody>
          <a:bodyPr>
            <a:normAutofit fontScale="92500" lnSpcReduction="10000"/>
          </a:bodyPr>
          <a:lstStyle/>
          <a:p>
            <a:r>
              <a:rPr lang="en-US" dirty="0" smtClean="0"/>
              <a:t>II.  Sources of discontent in France</a:t>
            </a:r>
          </a:p>
          <a:p>
            <a:r>
              <a:rPr lang="en-US" dirty="0" smtClean="0"/>
              <a:t>D.  Church Law intolerant of non-Catholics </a:t>
            </a:r>
          </a:p>
          <a:p>
            <a:r>
              <a:rPr lang="en-US" dirty="0" smtClean="0"/>
              <a:t> 1. highly privileged, very wealthy; low tax, </a:t>
            </a:r>
            <a:r>
              <a:rPr lang="en-US" i="1" dirty="0" smtClean="0"/>
              <a:t>don </a:t>
            </a:r>
            <a:r>
              <a:rPr lang="en-US" i="1" dirty="0" err="1" smtClean="0"/>
              <a:t>gratuit</a:t>
            </a:r>
            <a:r>
              <a:rPr lang="en-US" i="1" dirty="0" smtClean="0"/>
              <a:t>,</a:t>
            </a:r>
            <a:r>
              <a:rPr lang="en-US" dirty="0" smtClean="0"/>
              <a:t>  annual gift to state, not large</a:t>
            </a:r>
          </a:p>
          <a:p>
            <a:r>
              <a:rPr lang="en-US" dirty="0" smtClean="0"/>
              <a:t>E.  Economics, trade, and industry</a:t>
            </a:r>
          </a:p>
          <a:p>
            <a:r>
              <a:rPr lang="en-US" dirty="0" smtClean="0"/>
              <a:t> 1. Growing but not fast enough</a:t>
            </a:r>
          </a:p>
          <a:p>
            <a:r>
              <a:rPr lang="en-US" dirty="0" smtClean="0"/>
              <a:t> 2. Laws out of date: free circulation of goods hampered by internal tolls, tariffs, levies; many local feudal tolls still in </a:t>
            </a:r>
            <a:r>
              <a:rPr lang="en-US" dirty="0" err="1" smtClean="0"/>
              <a:t>extistence</a:t>
            </a:r>
            <a:endParaRPr lang="en-US" dirty="0" smtClean="0"/>
          </a:p>
          <a:p>
            <a:r>
              <a:rPr lang="en-US" dirty="0" smtClean="0"/>
              <a:t> 3. Government practiced mercantilism</a:t>
            </a:r>
          </a:p>
          <a:p>
            <a:r>
              <a:rPr lang="en-US" dirty="0" smtClean="0"/>
              <a:t> 4. No uniform system of weights, measures</a:t>
            </a:r>
          </a:p>
          <a:p>
            <a:r>
              <a:rPr lang="en-US" dirty="0" smtClean="0"/>
              <a:t> 5. Effects of Eden Treaty(1787): England sent manufactured products to France in exchange for foodstuffs, wines</a:t>
            </a:r>
            <a:endParaRPr lang="en-US" dirty="0"/>
          </a:p>
        </p:txBody>
      </p:sp>
      <p:sp>
        <p:nvSpPr>
          <p:cNvPr id="3" name="Title 2"/>
          <p:cNvSpPr>
            <a:spLocks noGrp="1"/>
          </p:cNvSpPr>
          <p:nvPr>
            <p:ph type="title"/>
          </p:nvPr>
        </p:nvSpPr>
        <p:spPr>
          <a:xfrm>
            <a:off x="457200" y="0"/>
            <a:ext cx="8153400" cy="990600"/>
          </a:xfrm>
        </p:spPr>
        <p:txBody>
          <a:bodyPr/>
          <a:lstStyle/>
          <a:p>
            <a:pPr algn="ctr"/>
            <a:r>
              <a:rPr lang="en-US" dirty="0" smtClean="0"/>
              <a:t>French Revolution – Origins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0"/>
            <a:ext cx="8382000" cy="5486400"/>
          </a:xfrm>
        </p:spPr>
        <p:txBody>
          <a:bodyPr>
            <a:normAutofit fontScale="92500" lnSpcReduction="20000"/>
          </a:bodyPr>
          <a:lstStyle/>
          <a:p>
            <a:r>
              <a:rPr lang="en-US" dirty="0" smtClean="0"/>
              <a:t>II. Sources of discontent in France</a:t>
            </a:r>
          </a:p>
          <a:p>
            <a:r>
              <a:rPr lang="en-US" dirty="0" smtClean="0"/>
              <a:t>F. Agriculture and the peasants – 80% of pop. </a:t>
            </a:r>
          </a:p>
          <a:p>
            <a:r>
              <a:rPr lang="en-US" dirty="0" smtClean="0"/>
              <a:t> 1. Agriculture more important than industry; any revolution without peasants clearly impossible</a:t>
            </a:r>
          </a:p>
          <a:p>
            <a:r>
              <a:rPr lang="en-US" dirty="0" smtClean="0"/>
              <a:t>2. Farming about same as elsewhere in Europe</a:t>
            </a:r>
          </a:p>
          <a:p>
            <a:r>
              <a:rPr lang="en-US" dirty="0" smtClean="0"/>
              <a:t>  a. Cereals most important corps  (Bread)</a:t>
            </a:r>
          </a:p>
          <a:p>
            <a:r>
              <a:rPr lang="en-US" dirty="0" smtClean="0"/>
              <a:t>  b. Little Livestock</a:t>
            </a:r>
          </a:p>
          <a:p>
            <a:r>
              <a:rPr lang="en-US" dirty="0" smtClean="0"/>
              <a:t>3. Peasants owned 30% of farmland, were nearly all free men (not serfs)</a:t>
            </a:r>
          </a:p>
          <a:p>
            <a:r>
              <a:rPr lang="en-US" dirty="0" smtClean="0"/>
              <a:t>  a. Number of peasants with large acreage on increase</a:t>
            </a:r>
            <a:endParaRPr lang="en-US" dirty="0"/>
          </a:p>
          <a:p>
            <a:r>
              <a:rPr lang="en-US" dirty="0" smtClean="0"/>
              <a:t>  b. Cottage industry - ?  </a:t>
            </a:r>
          </a:p>
          <a:p>
            <a:r>
              <a:rPr lang="en-US" dirty="0" smtClean="0"/>
              <a:t>  c. Still many sharecroppers – tenants with many leases on increase</a:t>
            </a:r>
          </a:p>
          <a:p>
            <a:r>
              <a:rPr lang="en-US" dirty="0" smtClean="0"/>
              <a:t>  d. Lot worsened in 1780’s – Bad Harvests, 1775, 1787, 		1788 -  Famines</a:t>
            </a:r>
          </a:p>
        </p:txBody>
      </p:sp>
      <p:sp>
        <p:nvSpPr>
          <p:cNvPr id="3" name="Title 2"/>
          <p:cNvSpPr>
            <a:spLocks noGrp="1"/>
          </p:cNvSpPr>
          <p:nvPr>
            <p:ph type="title"/>
          </p:nvPr>
        </p:nvSpPr>
        <p:spPr>
          <a:xfrm>
            <a:off x="457200" y="0"/>
            <a:ext cx="8229600" cy="1143000"/>
          </a:xfrm>
        </p:spPr>
        <p:txBody>
          <a:bodyPr/>
          <a:lstStyle/>
          <a:p>
            <a:pPr algn="ctr"/>
            <a:r>
              <a:rPr lang="en-US" dirty="0" smtClean="0"/>
              <a:t>French Revolution - Origins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II. Sources of discontent in France</a:t>
            </a:r>
          </a:p>
          <a:p>
            <a:pPr>
              <a:buNone/>
            </a:pPr>
            <a:r>
              <a:rPr lang="en-US" dirty="0" smtClean="0"/>
              <a:t>F. Agriculture and the peasants</a:t>
            </a:r>
          </a:p>
          <a:p>
            <a:pPr>
              <a:buNone/>
            </a:pPr>
            <a:r>
              <a:rPr lang="en-US" dirty="0" smtClean="0"/>
              <a:t> 4. Taxation fell heavier on peasants (tax farming)</a:t>
            </a:r>
          </a:p>
          <a:p>
            <a:pPr>
              <a:buNone/>
            </a:pPr>
            <a:r>
              <a:rPr lang="en-US" dirty="0" smtClean="0"/>
              <a:t>  a. </a:t>
            </a:r>
            <a:r>
              <a:rPr lang="en-US" i="1" dirty="0" err="1" smtClean="0"/>
              <a:t>Taille</a:t>
            </a:r>
            <a:r>
              <a:rPr lang="en-US" dirty="0" smtClean="0"/>
              <a:t> (property tax)</a:t>
            </a:r>
          </a:p>
          <a:p>
            <a:pPr>
              <a:buNone/>
            </a:pPr>
            <a:r>
              <a:rPr lang="en-US" dirty="0" smtClean="0"/>
              <a:t>  b. Indirect taxes (</a:t>
            </a:r>
            <a:r>
              <a:rPr lang="en-US" i="1" dirty="0" err="1" smtClean="0"/>
              <a:t>gabelle</a:t>
            </a:r>
            <a:r>
              <a:rPr lang="en-US" dirty="0" smtClean="0"/>
              <a:t> – salt) &amp; tobacco</a:t>
            </a:r>
          </a:p>
          <a:p>
            <a:pPr>
              <a:buNone/>
            </a:pPr>
            <a:r>
              <a:rPr lang="en-US" dirty="0" smtClean="0"/>
              <a:t>  c. </a:t>
            </a:r>
            <a:r>
              <a:rPr lang="en-US" i="1" dirty="0" smtClean="0"/>
              <a:t>dime</a:t>
            </a:r>
            <a:r>
              <a:rPr lang="en-US" dirty="0" smtClean="0"/>
              <a:t> (Church tithe)</a:t>
            </a:r>
          </a:p>
          <a:p>
            <a:pPr>
              <a:buNone/>
            </a:pPr>
            <a:r>
              <a:rPr lang="en-US" dirty="0" smtClean="0"/>
              <a:t>  d. Peasants resorted to wholesale fraud, evasion, disguise – Capitation (poll tax), “twentieth”; </a:t>
            </a:r>
            <a:r>
              <a:rPr lang="en-US" i="1" dirty="0" err="1" smtClean="0"/>
              <a:t>Corvees</a:t>
            </a:r>
            <a:r>
              <a:rPr lang="en-US" i="1" dirty="0" smtClean="0"/>
              <a:t> </a:t>
            </a:r>
            <a:r>
              <a:rPr lang="en-US" dirty="0" smtClean="0"/>
              <a:t>(labor). </a:t>
            </a:r>
            <a:endParaRPr lang="en-US" dirty="0"/>
          </a:p>
        </p:txBody>
      </p:sp>
      <p:sp>
        <p:nvSpPr>
          <p:cNvPr id="3" name="Title 2"/>
          <p:cNvSpPr>
            <a:spLocks noGrp="1"/>
          </p:cNvSpPr>
          <p:nvPr>
            <p:ph type="title"/>
          </p:nvPr>
        </p:nvSpPr>
        <p:spPr/>
        <p:txBody>
          <a:bodyPr/>
          <a:lstStyle/>
          <a:p>
            <a:pPr algn="ctr"/>
            <a:r>
              <a:rPr lang="en-US" dirty="0" smtClean="0"/>
              <a:t>French Revolution </a:t>
            </a:r>
            <a:r>
              <a:rPr lang="en-US" smtClean="0"/>
              <a:t>- Origins</a:t>
            </a:r>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780</TotalTime>
  <Words>1232</Words>
  <Application>Microsoft Office PowerPoint</Application>
  <PresentationFormat>On-screen Show (4:3)</PresentationFormat>
  <Paragraphs>86</Paragraphs>
  <Slides>16</Slides>
  <Notes>0</Notes>
  <HiddenSlides>0</HiddenSlides>
  <MMClips>3</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French Revolution - Origins</vt:lpstr>
      <vt:lpstr>French Revolution – Origins </vt:lpstr>
      <vt:lpstr>French Revolution - Origins</vt:lpstr>
      <vt:lpstr>French Revolution - Origins</vt:lpstr>
      <vt:lpstr>French Revolution - Origins</vt:lpstr>
      <vt:lpstr>Slide 6</vt:lpstr>
      <vt:lpstr>French Revolution – Origins</vt:lpstr>
      <vt:lpstr>French Revolution - Origins</vt:lpstr>
      <vt:lpstr>French Revolution - Origins</vt:lpstr>
      <vt:lpstr>French Revolution - Origins</vt:lpstr>
      <vt:lpstr>French Revolution - Origins</vt:lpstr>
      <vt:lpstr>Slide 12</vt:lpstr>
      <vt:lpstr>Slide 13</vt:lpstr>
      <vt:lpstr>Slide 14</vt:lpstr>
      <vt:lpstr>The French Revolution -</vt:lpstr>
      <vt:lpstr>The French Revolution</vt:lpstr>
    </vt:vector>
  </TitlesOfParts>
  <Company>Aurora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 </cp:lastModifiedBy>
  <cp:revision>93</cp:revision>
  <dcterms:created xsi:type="dcterms:W3CDTF">2009-07-15T14:11:10Z</dcterms:created>
  <dcterms:modified xsi:type="dcterms:W3CDTF">2009-07-17T19:40:35Z</dcterms:modified>
</cp:coreProperties>
</file>